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Gadugi" panose="020B0502040204020203" pitchFamily="34" charset="0"/>
      <p:regular r:id="rId14"/>
      <p:bold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  <p:embeddedFont>
      <p:font typeface="Clear Sans Regular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3" d="100"/>
          <a:sy n="43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071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4351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65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9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176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937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5340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870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0880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0097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77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8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88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43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87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21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59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1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0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3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1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9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1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1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4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4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6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2.png"/><Relationship Id="rId4" Type="http://schemas.openxmlformats.org/officeDocument/2006/relationships/image" Target="../media/image6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312375" y="3319118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</a:t>
            </a:r>
            <a:endParaRPr lang="en-US" sz="10533" spc="-105" dirty="0">
              <a:solidFill>
                <a:srgbClr val="FFFFFF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xmlns="" id="{F1874E57-C775-2B41-8A91-6423DF4C28AF}"/>
              </a:ext>
            </a:extLst>
          </p:cNvPr>
          <p:cNvGrpSpPr/>
          <p:nvPr/>
        </p:nvGrpSpPr>
        <p:grpSpPr>
          <a:xfrm>
            <a:off x="11581833" y="1580430"/>
            <a:ext cx="5677467" cy="1593457"/>
            <a:chOff x="0" y="-47625"/>
            <a:chExt cx="7569956" cy="2124610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xmlns="" id="{B930539D-B309-DF4F-BB41-4D61D91F7FC2}"/>
                </a:ext>
              </a:extLst>
            </p:cNvPr>
            <p:cNvSpPr txBox="1"/>
            <p:nvPr/>
          </p:nvSpPr>
          <p:spPr>
            <a:xfrm>
              <a:off x="0" y="691990"/>
              <a:ext cx="7569956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Animals and science are the two most popular categories of content, showing that people enjoy "real-life" and "factual" content the most.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xmlns="" id="{EA775DEA-C6AD-DC4F-AE61-910FBC29EA06}"/>
                </a:ext>
              </a:extLst>
            </p:cNvPr>
            <p:cNvSpPr txBox="1"/>
            <p:nvPr/>
          </p:nvSpPr>
          <p:spPr>
            <a:xfrm>
              <a:off x="0" y="-47625"/>
              <a:ext cx="7569956" cy="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>
                  <a:latin typeface="Gadugi" panose="020B0502040204020203" pitchFamily="34" charset="0"/>
                  <a:ea typeface="Gadugi" panose="020B0502040204020203" pitchFamily="34" charset="0"/>
                </a:rPr>
                <a:t>ANALYSIS</a:t>
              </a:r>
            </a:p>
          </p:txBody>
        </p:sp>
      </p:grpSp>
      <p:grpSp>
        <p:nvGrpSpPr>
          <p:cNvPr id="29" name="Group 7">
            <a:extLst>
              <a:ext uri="{FF2B5EF4-FFF2-40B4-BE49-F238E27FC236}">
                <a16:creationId xmlns:a16="http://schemas.microsoft.com/office/drawing/2014/main" xmlns="" id="{234FDAED-EE10-3949-A2A9-F81AC41AFAEF}"/>
              </a:ext>
            </a:extLst>
          </p:cNvPr>
          <p:cNvGrpSpPr/>
          <p:nvPr/>
        </p:nvGrpSpPr>
        <p:grpSpPr>
          <a:xfrm>
            <a:off x="11581833" y="3851899"/>
            <a:ext cx="5677467" cy="2600849"/>
            <a:chOff x="0" y="-47625"/>
            <a:chExt cx="7569956" cy="3467798"/>
          </a:xfrm>
        </p:grpSpPr>
        <p:sp>
          <p:nvSpPr>
            <p:cNvPr id="30" name="TextBox 8">
              <a:extLst>
                <a:ext uri="{FF2B5EF4-FFF2-40B4-BE49-F238E27FC236}">
                  <a16:creationId xmlns:a16="http://schemas.microsoft.com/office/drawing/2014/main" xmlns="" id="{269B9A6F-DC02-FD48-875A-DE49C95589FA}"/>
                </a:ext>
              </a:extLst>
            </p:cNvPr>
            <p:cNvSpPr txBox="1"/>
            <p:nvPr/>
          </p:nvSpPr>
          <p:spPr>
            <a:xfrm>
              <a:off x="0" y="691990"/>
              <a:ext cx="7569956" cy="2728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  </a:r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xmlns="" id="{9BE98286-20D0-0F43-95FD-A7486B483CB2}"/>
                </a:ext>
              </a:extLst>
            </p:cNvPr>
            <p:cNvSpPr txBox="1"/>
            <p:nvPr/>
          </p:nvSpPr>
          <p:spPr>
            <a:xfrm>
              <a:off x="0" y="-47625"/>
              <a:ext cx="7569956" cy="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>
                  <a:latin typeface="Gadugi" panose="020B0502040204020203" pitchFamily="34" charset="0"/>
                  <a:ea typeface="Gadugi" panose="020B0502040204020203" pitchFamily="34" charset="0"/>
                </a:rPr>
                <a:t>INSIGHT</a:t>
              </a: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xmlns="" id="{C86FA57A-D9CA-A84F-BD9F-47A86DB6898F}"/>
              </a:ext>
            </a:extLst>
          </p:cNvPr>
          <p:cNvSpPr txBox="1"/>
          <p:nvPr/>
        </p:nvSpPr>
        <p:spPr>
          <a:xfrm>
            <a:off x="11581833" y="6964868"/>
            <a:ext cx="5677467" cy="344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21" dirty="0">
                <a:latin typeface="Gadugi" panose="020B0502040204020203" pitchFamily="34" charset="0"/>
                <a:ea typeface="Gadugi" panose="020B0502040204020203" pitchFamily="34" charset="0"/>
              </a:rPr>
              <a:t>NEXT STEPS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xmlns="" id="{3878C91A-A881-2246-B808-8E2A770FCD2C}"/>
              </a:ext>
            </a:extLst>
          </p:cNvPr>
          <p:cNvSpPr txBox="1"/>
          <p:nvPr/>
        </p:nvSpPr>
        <p:spPr>
          <a:xfrm>
            <a:off x="11581833" y="7519579"/>
            <a:ext cx="5677467" cy="13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This ad-hoc analysis is insightful, but it's time to take this analysis into large scale production for real-time understanding of your business. We can show you how to do this.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75752" y="2323049"/>
            <a:ext cx="7789981" cy="6275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A965198-9910-493B-BBC6-6E6D73A432EB}"/>
              </a:ext>
            </a:extLst>
          </p:cNvPr>
          <p:cNvSpPr txBox="1"/>
          <p:nvPr/>
        </p:nvSpPr>
        <p:spPr>
          <a:xfrm>
            <a:off x="9422918" y="3543300"/>
            <a:ext cx="5664682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Social Buzz is a fast growing technology unicorn that need to </a:t>
            </a:r>
            <a:r>
              <a:rPr lang="en-US" sz="2000" spc="-19" dirty="0">
                <a:latin typeface="Gadugi" panose="020B0502040204020203" pitchFamily="34" charset="0"/>
                <a:ea typeface="Gadugi" panose="020B0502040204020203" pitchFamily="34" charset="0"/>
              </a:rPr>
              <a:t>adapt</a:t>
            </a: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 quickly to it's global scale. Accenture has begun a 3 month POC focusing on these tasks:</a:t>
            </a:r>
          </a:p>
          <a:p>
            <a:pPr>
              <a:lnSpc>
                <a:spcPts val="2660"/>
              </a:lnSpc>
            </a:pPr>
            <a:endParaRPr lang="en-US" sz="1900" spc="-19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An audit of Social Buzz's big data practice</a:t>
            </a:r>
          </a:p>
          <a:p>
            <a:pPr marL="410211" lvl="1" indent="-205106">
              <a:lnSpc>
                <a:spcPts val="2660"/>
              </a:lnSpc>
              <a:buFont typeface="Arial"/>
              <a:buChar char="•"/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Recommendations for a successful IPO</a:t>
            </a:r>
          </a:p>
          <a:p>
            <a:pPr marL="410210" lvl="1" indent="-205105">
              <a:lnSpc>
                <a:spcPts val="2660"/>
              </a:lnSpc>
              <a:buFont typeface="Arial"/>
              <a:buChar char="•"/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Analysis to find Social Buzz's top 5 most popular categories of content </a:t>
            </a:r>
          </a:p>
          <a:p>
            <a:endParaRPr lang="en-AU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27681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xmlns="" id="{4B02D2F4-84C2-4AF8-81C2-4274DB8DF454}"/>
              </a:ext>
            </a:extLst>
          </p:cNvPr>
          <p:cNvSpPr txBox="1"/>
          <p:nvPr/>
        </p:nvSpPr>
        <p:spPr>
          <a:xfrm>
            <a:off x="2914718" y="5086350"/>
            <a:ext cx="5786869" cy="52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Over </a:t>
            </a:r>
            <a:r>
              <a:rPr lang="en-US" sz="3200" u="sng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100000</a:t>
            </a: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posts per day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xmlns="" id="{56D90644-7D4E-4882-8064-B20BF3463C9A}"/>
              </a:ext>
            </a:extLst>
          </p:cNvPr>
          <p:cNvSpPr txBox="1"/>
          <p:nvPr/>
        </p:nvSpPr>
        <p:spPr>
          <a:xfrm>
            <a:off x="2914718" y="6070890"/>
            <a:ext cx="5315099" cy="110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u="sng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36,500,000</a:t>
            </a: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pieces of content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per year!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xmlns="" id="{A4A3F31D-544A-4C23-9D85-378649215BE3}"/>
              </a:ext>
            </a:extLst>
          </p:cNvPr>
          <p:cNvSpPr txBox="1"/>
          <p:nvPr/>
        </p:nvSpPr>
        <p:spPr>
          <a:xfrm>
            <a:off x="2859895" y="7626356"/>
            <a:ext cx="5786869" cy="31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But how to capitalize on it when there is so much?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xmlns="" id="{00ADAC7B-814A-4ED6-8AB9-8D473ED0DCD5}"/>
              </a:ext>
            </a:extLst>
          </p:cNvPr>
          <p:cNvSpPr txBox="1"/>
          <p:nvPr/>
        </p:nvSpPr>
        <p:spPr>
          <a:xfrm>
            <a:off x="2914718" y="8453992"/>
            <a:ext cx="5676287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2000" u="sng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Analysis to find Social Buzz's top 5 most popular categories of content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xmlns="" id="{FC91EAB9-96A1-4064-9846-10A08A7AC0A4}"/>
              </a:ext>
            </a:extLst>
          </p:cNvPr>
          <p:cNvSpPr txBox="1"/>
          <p:nvPr/>
        </p:nvSpPr>
        <p:spPr>
          <a:xfrm>
            <a:off x="4093187" y="1637963"/>
            <a:ext cx="348609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 spc="-18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Understanding</a:t>
            </a:r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xmlns="" id="{3E6F2479-9679-4030-8635-693737C66D54}"/>
              </a:ext>
            </a:extLst>
          </p:cNvPr>
          <p:cNvSpPr txBox="1"/>
          <p:nvPr/>
        </p:nvSpPr>
        <p:spPr>
          <a:xfrm>
            <a:off x="5876034" y="3153627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Cleaning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xmlns="" id="{1F507FD4-034D-45FF-93BD-DFCB95EAD363}"/>
              </a:ext>
            </a:extLst>
          </p:cNvPr>
          <p:cNvSpPr txBox="1"/>
          <p:nvPr/>
        </p:nvSpPr>
        <p:spPr>
          <a:xfrm>
            <a:off x="7773315" y="4615491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Modelling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xmlns="" id="{DD4CC2CA-3667-4682-81EE-0628B418A5BA}"/>
              </a:ext>
            </a:extLst>
          </p:cNvPr>
          <p:cNvSpPr txBox="1"/>
          <p:nvPr/>
        </p:nvSpPr>
        <p:spPr>
          <a:xfrm>
            <a:off x="9620994" y="6533519"/>
            <a:ext cx="341438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Analysis</a:t>
            </a:r>
          </a:p>
        </p:txBody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xmlns="" id="{8C103A61-A2FB-4BF2-AE1E-1E860BB3D705}"/>
              </a:ext>
            </a:extLst>
          </p:cNvPr>
          <p:cNvSpPr txBox="1"/>
          <p:nvPr/>
        </p:nvSpPr>
        <p:spPr>
          <a:xfrm>
            <a:off x="11512342" y="8194123"/>
            <a:ext cx="340649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Uncover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F1757EB-BE6D-456B-AAE1-9199DF89AC44}"/>
              </a:ext>
            </a:extLst>
          </p:cNvPr>
          <p:cNvSpPr txBox="1"/>
          <p:nvPr/>
        </p:nvSpPr>
        <p:spPr>
          <a:xfrm>
            <a:off x="1796907" y="3229537"/>
            <a:ext cx="3632723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16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xmlns="" id="{DEC18DCB-822A-4D81-B43D-EA065F5C2E6C}"/>
              </a:ext>
            </a:extLst>
          </p:cNvPr>
          <p:cNvSpPr txBox="1"/>
          <p:nvPr/>
        </p:nvSpPr>
        <p:spPr>
          <a:xfrm>
            <a:off x="1796907" y="5081036"/>
            <a:ext cx="363272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UNIQUE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67347A7-B6F4-43D9-AA7B-ECF01491A9FE}"/>
              </a:ext>
            </a:extLst>
          </p:cNvPr>
          <p:cNvSpPr txBox="1"/>
          <p:nvPr/>
        </p:nvSpPr>
        <p:spPr>
          <a:xfrm>
            <a:off x="6260052" y="3229537"/>
            <a:ext cx="4669281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1897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xmlns="" id="{8A5A536B-2824-40DA-8730-BFF135AAB6BA}"/>
              </a:ext>
            </a:extLst>
          </p:cNvPr>
          <p:cNvSpPr txBox="1"/>
          <p:nvPr/>
        </p:nvSpPr>
        <p:spPr>
          <a:xfrm>
            <a:off x="6825447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REACTIONS TO "ANIMAL" POSTS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xmlns="" id="{874F02E9-55C1-42F5-91B5-1A4480BA41CC}"/>
              </a:ext>
            </a:extLst>
          </p:cNvPr>
          <p:cNvSpPr txBox="1"/>
          <p:nvPr/>
        </p:nvSpPr>
        <p:spPr>
          <a:xfrm>
            <a:off x="11821811" y="3238500"/>
            <a:ext cx="46692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JANUARY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62261D6-A523-498E-A2EF-057B81267770}"/>
              </a:ext>
            </a:extLst>
          </p:cNvPr>
          <p:cNvSpPr txBox="1"/>
          <p:nvPr/>
        </p:nvSpPr>
        <p:spPr>
          <a:xfrm>
            <a:off x="12355796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MONTH WITH 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MOST POSTS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CEC82834-F139-6341-8704-95423C0C95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496753" y="1592190"/>
            <a:ext cx="9571772" cy="710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321E9A61-AACF-DB41-B007-BB9C2D02C2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343400" y="383460"/>
            <a:ext cx="9656465" cy="83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58</TotalTime>
  <Words>288</Words>
  <Application>Microsoft Office PowerPoint</Application>
  <PresentationFormat>Custom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Gadugi</vt:lpstr>
      <vt:lpstr>Graphik Regular</vt:lpstr>
      <vt:lpstr>Arial</vt:lpstr>
      <vt:lpstr>Century Gothic</vt:lpstr>
      <vt:lpstr>Calibri</vt:lpstr>
      <vt:lpstr>Wingdings 3</vt:lpstr>
      <vt:lpstr>Clear Sans Regular Bold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Aadesh</cp:lastModifiedBy>
  <cp:revision>11</cp:revision>
  <dcterms:created xsi:type="dcterms:W3CDTF">2006-08-16T00:00:00Z</dcterms:created>
  <dcterms:modified xsi:type="dcterms:W3CDTF">2023-05-31T09:16:56Z</dcterms:modified>
  <dc:identifier>DAEhDyfaYKE</dc:identifier>
</cp:coreProperties>
</file>